
<file path=[Content_Types].xml><?xml version="1.0" encoding="utf-8"?>
<Types xmlns="http://schemas.openxmlformats.org/package/2006/content-types">
  <Default ContentType="image/png" Extension="png"/>
  <Default ContentType="application/vnd.openxmlformats-officedocument.oleObject" Extension="bin"/>
  <Default ContentType="image/x-emf" Extension="emf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application/vnd.openxmlformats-officedocument.vmlDrawing" Extension="vml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51" r:id="rId1"/>
    <p:sldMasterId id="2147484063" r:id="rId2"/>
  </p:sldMasterIdLst>
  <p:notesMasterIdLst>
    <p:notesMasterId r:id="rId63"/>
  </p:notesMasterIdLst>
  <p:sldIdLst>
    <p:sldId id="256" r:id="rId3"/>
    <p:sldId id="271" r:id="rId4"/>
    <p:sldId id="272" r:id="rId5"/>
    <p:sldId id="273" r:id="rId6"/>
    <p:sldId id="265" r:id="rId7"/>
    <p:sldId id="304" r:id="rId8"/>
    <p:sldId id="305" r:id="rId9"/>
    <p:sldId id="308" r:id="rId10"/>
    <p:sldId id="306" r:id="rId11"/>
    <p:sldId id="324" r:id="rId12"/>
    <p:sldId id="323" r:id="rId13"/>
    <p:sldId id="325" r:id="rId14"/>
    <p:sldId id="326" r:id="rId15"/>
    <p:sldId id="328" r:id="rId16"/>
    <p:sldId id="327" r:id="rId17"/>
    <p:sldId id="293" r:id="rId18"/>
    <p:sldId id="266" r:id="rId19"/>
    <p:sldId id="337" r:id="rId20"/>
    <p:sldId id="329" r:id="rId21"/>
    <p:sldId id="274" r:id="rId22"/>
    <p:sldId id="331" r:id="rId23"/>
    <p:sldId id="332" r:id="rId24"/>
    <p:sldId id="333" r:id="rId25"/>
    <p:sldId id="277" r:id="rId26"/>
    <p:sldId id="275" r:id="rId27"/>
    <p:sldId id="290" r:id="rId28"/>
    <p:sldId id="334" r:id="rId29"/>
    <p:sldId id="279" r:id="rId30"/>
    <p:sldId id="335" r:id="rId31"/>
    <p:sldId id="336" r:id="rId32"/>
    <p:sldId id="278" r:id="rId33"/>
    <p:sldId id="297" r:id="rId34"/>
    <p:sldId id="281" r:id="rId35"/>
    <p:sldId id="258" r:id="rId36"/>
    <p:sldId id="319" r:id="rId37"/>
    <p:sldId id="320" r:id="rId38"/>
    <p:sldId id="321" r:id="rId39"/>
    <p:sldId id="262" r:id="rId40"/>
    <p:sldId id="291" r:id="rId41"/>
    <p:sldId id="316" r:id="rId42"/>
    <p:sldId id="282" r:id="rId43"/>
    <p:sldId id="338" r:id="rId44"/>
    <p:sldId id="311" r:id="rId45"/>
    <p:sldId id="267" r:id="rId46"/>
    <p:sldId id="298" r:id="rId47"/>
    <p:sldId id="312" r:id="rId48"/>
    <p:sldId id="313" r:id="rId49"/>
    <p:sldId id="314" r:id="rId50"/>
    <p:sldId id="340" r:id="rId51"/>
    <p:sldId id="341" r:id="rId52"/>
    <p:sldId id="342" r:id="rId53"/>
    <p:sldId id="344" r:id="rId54"/>
    <p:sldId id="345" r:id="rId55"/>
    <p:sldId id="348" r:id="rId56"/>
    <p:sldId id="347" r:id="rId57"/>
    <p:sldId id="346" r:id="rId58"/>
    <p:sldId id="349" r:id="rId59"/>
    <p:sldId id="350" r:id="rId60"/>
    <p:sldId id="351" r:id="rId61"/>
    <p:sldId id="339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849035-D31C-4736-AFFB-AF3F14943427}">
          <p14:sldIdLst>
            <p14:sldId id="256"/>
            <p14:sldId id="271"/>
            <p14:sldId id="272"/>
            <p14:sldId id="273"/>
            <p14:sldId id="265"/>
            <p14:sldId id="304"/>
            <p14:sldId id="305"/>
            <p14:sldId id="308"/>
            <p14:sldId id="306"/>
            <p14:sldId id="324"/>
          </p14:sldIdLst>
        </p14:section>
        <p14:section name="Untitled Section" id="{20DE7F79-6B72-4F6C-B9D4-670FBC808A22}">
          <p14:sldIdLst>
            <p14:sldId id="323"/>
            <p14:sldId id="325"/>
            <p14:sldId id="326"/>
            <p14:sldId id="328"/>
            <p14:sldId id="327"/>
            <p14:sldId id="293"/>
            <p14:sldId id="266"/>
            <p14:sldId id="337"/>
            <p14:sldId id="329"/>
            <p14:sldId id="274"/>
            <p14:sldId id="331"/>
            <p14:sldId id="332"/>
            <p14:sldId id="333"/>
            <p14:sldId id="277"/>
            <p14:sldId id="275"/>
            <p14:sldId id="290"/>
            <p14:sldId id="334"/>
            <p14:sldId id="279"/>
            <p14:sldId id="335"/>
            <p14:sldId id="336"/>
            <p14:sldId id="278"/>
            <p14:sldId id="297"/>
            <p14:sldId id="281"/>
            <p14:sldId id="258"/>
            <p14:sldId id="319"/>
            <p14:sldId id="320"/>
            <p14:sldId id="321"/>
            <p14:sldId id="262"/>
            <p14:sldId id="291"/>
            <p14:sldId id="316"/>
            <p14:sldId id="282"/>
            <p14:sldId id="338"/>
            <p14:sldId id="311"/>
            <p14:sldId id="267"/>
            <p14:sldId id="298"/>
            <p14:sldId id="312"/>
            <p14:sldId id="313"/>
            <p14:sldId id="314"/>
            <p14:sldId id="340"/>
            <p14:sldId id="341"/>
            <p14:sldId id="342"/>
            <p14:sldId id="344"/>
            <p14:sldId id="345"/>
            <p14:sldId id="348"/>
            <p14:sldId id="347"/>
            <p14:sldId id="346"/>
            <p14:sldId id="349"/>
            <p14:sldId id="350"/>
            <p14:sldId id="351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4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C3AA-15D2-45FB-BE7B-E05E22B9E878}" type="datetimeFigureOut">
              <a:rPr lang="lt-LT" smtClean="0"/>
              <a:t>2019-03-01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E55B7-5F56-48E1-B273-9E4CCB0034D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810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E55B7-5F56-48E1-B273-9E4CCB0034D6}" type="slidenum">
              <a:rPr lang="lt-LT" smtClean="0"/>
              <a:t>38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5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00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13BABA-1B4F-4BB0-983E-4377A7E3E08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1957F6-1C18-4B87-B04C-EB1148AFF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2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8313BABA-1B4F-4BB0-983E-4377A7E3E0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3/1/2019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/>
            <a:fld id="{C71957F6-1C18-4B87-B04C-EB1148AFF09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3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 ?><Relationships xmlns="http://schemas.openxmlformats.org/package/2006/relationships"><Relationship Id="rId3" Target="../media/image28.jpeg" Type="http://schemas.openxmlformats.org/officeDocument/2006/relationships/image"/><Relationship Id="rId2" Target="../media/image27.jp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 ?><Relationships xmlns="http://schemas.openxmlformats.org/package/2006/relationships"><Relationship Id="rId3" Target="../media/image31.jpg" Type="http://schemas.openxmlformats.org/officeDocument/2006/relationships/image"/><Relationship Id="rId2" Target="../media/image30.jpeg" Type="http://schemas.openxmlformats.org/officeDocument/2006/relationships/image"/><Relationship Id="rId1" Target="../slideLayouts/slideLayout20.xml" Type="http://schemas.openxmlformats.org/officeDocument/2006/relationships/slideLayout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 ?><Relationships xmlns="http://schemas.openxmlformats.org/package/2006/relationships"><Relationship Id="rId8" Target="../media/image8.jpeg" Type="http://schemas.openxmlformats.org/officeDocument/2006/relationships/image"/><Relationship Id="rId3" Target="../media/image3.jpeg" Type="http://schemas.openxmlformats.org/officeDocument/2006/relationships/image"/><Relationship Id="rId7" Target="../media/image7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6.jpeg" Type="http://schemas.openxmlformats.org/officeDocument/2006/relationships/image"/><Relationship Id="rId5" Target="../media/image5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2.xml.rels><?xml version="1.0" encoding="UTF-8" standalone="yes" ?><Relationships xmlns="http://schemas.openxmlformats.org/package/2006/relationships"><Relationship Id="rId3" Target="../media/image45.jpeg" Type="http://schemas.openxmlformats.org/officeDocument/2006/relationships/image"/><Relationship Id="rId2" Target="../media/image44.JP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 ?><Relationships xmlns="http://schemas.openxmlformats.org/package/2006/relationships"><Relationship Id="rId8" Target="../media/hdphoto3.wdp" Type="http://schemas.microsoft.com/office/2007/relationships/hdphoto"/><Relationship Id="rId3" Target="../media/image48.jpeg" Type="http://schemas.openxmlformats.org/officeDocument/2006/relationships/image"/><Relationship Id="rId7" Target="../media/image50.jpeg" Type="http://schemas.openxmlformats.org/officeDocument/2006/relationships/image"/><Relationship Id="rId2" Target="../media/image47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hdphoto2.wdp" Type="http://schemas.microsoft.com/office/2007/relationships/hdphoto"/><Relationship Id="rId5" Target="../media/image49.jpeg" Type="http://schemas.openxmlformats.org/officeDocument/2006/relationships/image"/><Relationship Id="rId4" Target="../media/hdphoto1.wdp" Type="http://schemas.microsoft.com/office/2007/relationships/hdphoto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 ?><Relationships xmlns="http://schemas.openxmlformats.org/package/2006/relationships"><Relationship Id="rId3" Target="../media/image53.jpeg" Type="http://schemas.openxmlformats.org/officeDocument/2006/relationships/image"/><Relationship Id="rId2" Target="../media/image52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hdphoto4.wdp" Type="http://schemas.microsoft.com/office/2007/relationships/hdphoto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3.xml.rels><?xml version="1.0" encoding="UTF-8" standalone="yes" ?><Relationships xmlns="http://schemas.openxmlformats.org/package/2006/relationships"><Relationship Id="rId3" Target="../media/image10.png" Type="http://schemas.openxmlformats.org/officeDocument/2006/relationships/image"/><Relationship Id="rId2" Target="../media/image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0.xml.rels><?xml version="1.0" encoding="UTF-8" standalone="yes" ?><Relationships xmlns="http://schemas.openxmlformats.org/package/2006/relationships"><Relationship Id="rId3" Target="../media/hdphoto5.wdp" Type="http://schemas.microsoft.com/office/2007/relationships/hdphoto"/><Relationship Id="rId2" Target="../media/image68.jpeg" Type="http://schemas.openxmlformats.org/officeDocument/2006/relationships/image"/><Relationship Id="rId1" Target="../slideLayouts/slideLayout12.xml" Type="http://schemas.openxmlformats.org/officeDocument/2006/relationships/slideLayout"/><Relationship Id="rId4" Target="../media/image69.jpg" Type="http://schemas.openxmlformats.org/officeDocument/2006/relationships/image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 ?><Relationships xmlns="http://schemas.openxmlformats.org/package/2006/relationships"><Relationship Id="rId3" Target="../media/image72.jpg" Type="http://schemas.openxmlformats.org/officeDocument/2006/relationships/image"/><Relationship Id="rId2" Target="../media/image71.png" Type="http://schemas.openxmlformats.org/officeDocument/2006/relationships/image"/><Relationship Id="rId1" Target="../slideLayouts/slideLayout6.xml" Type="http://schemas.openxmlformats.org/officeDocument/2006/relationships/slideLayout"/><Relationship Id="rId4" Target="../media/image73.jpeg" Type="http://schemas.openxmlformats.org/officeDocument/2006/relationships/image"/></Relationships>
</file>

<file path=ppt/slides/_rels/slide33.xml.rels><?xml version="1.0" encoding="UTF-8" standalone="yes" ?><Relationships xmlns="http://schemas.openxmlformats.org/package/2006/relationships"><Relationship Id="rId3" Target="../media/image75.jpg" Type="http://schemas.openxmlformats.org/officeDocument/2006/relationships/image"/><Relationship Id="rId2" Target="../media/image74.jpeg" Type="http://schemas.openxmlformats.org/officeDocument/2006/relationships/image"/><Relationship Id="rId1" Target="../slideLayouts/slideLayout6.xml" Type="http://schemas.openxmlformats.org/officeDocument/2006/relationships/slideLayout"/><Relationship Id="rId4" Target="../media/image76.jpg" Type="http://schemas.openxmlformats.org/officeDocument/2006/relationships/image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 ?><Relationships xmlns="http://schemas.openxmlformats.org/package/2006/relationships"><Relationship Id="rId3" Target="../media/image82.jpeg" Type="http://schemas.openxmlformats.org/officeDocument/2006/relationships/image"/><Relationship Id="rId2" Target="../media/image81.jpg" Type="http://schemas.openxmlformats.org/officeDocument/2006/relationships/image"/><Relationship Id="rId1" Target="../slideLayouts/slideLayout6.xml" Type="http://schemas.openxmlformats.org/officeDocument/2006/relationships/slideLayout"/><Relationship Id="rId6" Target="../media/hdphoto7.wdp" Type="http://schemas.microsoft.com/office/2007/relationships/hdphoto"/><Relationship Id="rId5" Target="../media/image83.jpeg" Type="http://schemas.openxmlformats.org/officeDocument/2006/relationships/image"/><Relationship Id="rId4" Target="../media/hdphoto6.wdp" Type="http://schemas.microsoft.com/office/2007/relationships/hdphoto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 ?><Relationships xmlns="http://schemas.openxmlformats.org/package/2006/relationships"><Relationship Id="rId2" Target="../media/image1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0.xml.rels><?xml version="1.0" encoding="UTF-8" standalone="yes" ?><Relationships xmlns="http://schemas.openxmlformats.org/package/2006/relationships"><Relationship Id="rId3" Target="../media/image95.png" Type="http://schemas.openxmlformats.org/officeDocument/2006/relationships/image"/><Relationship Id="rId2" Target="../media/image94.jpe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96.JPG" Type="http://schemas.openxmlformats.org/officeDocument/2006/relationships/image"/></Relationships>
</file>

<file path=ppt/slides/_rels/slide41.xml.rels><?xml version="1.0" encoding="UTF-8" standalone="yes" ?><Relationships xmlns="http://schemas.openxmlformats.org/package/2006/relationships"><Relationship Id="rId3" Target="../media/image98.JPG" Type="http://schemas.openxmlformats.org/officeDocument/2006/relationships/image"/><Relationship Id="rId2" Target="../media/image97.jpe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_rels/slide42.xml.rels><?xml version="1.0" encoding="UTF-8" standalone="yes" ?><Relationships xmlns="http://schemas.openxmlformats.org/package/2006/relationships"><Relationship Id="rId3" Target="../media/hdphoto8.wdp" Type="http://schemas.microsoft.com/office/2007/relationships/hdphoto"/><Relationship Id="rId2" Target="../media/image99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01.png" Type="http://schemas.openxmlformats.org/officeDocument/2006/relationships/image"/><Relationship Id="rId4" Target="../media/image100.JPG" Type="http://schemas.openxmlformats.org/officeDocument/2006/relationships/image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png"/><Relationship Id="rId7" Type="http://schemas.openxmlformats.org/officeDocument/2006/relationships/image" Target="../media/image11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Relationship Id="rId9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 ?><Relationships xmlns="http://schemas.openxmlformats.org/package/2006/relationships"><Relationship Id="rId3" Target="../media/image133.jpeg" Type="http://schemas.openxmlformats.org/officeDocument/2006/relationships/image"/><Relationship Id="rId2" Target="../media/image132.jpg" Type="http://schemas.openxmlformats.org/officeDocument/2006/relationships/image"/><Relationship Id="rId1" Target="../slideLayouts/slideLayout13.xml" Type="http://schemas.openxmlformats.org/officeDocument/2006/relationships/slideLayout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6.jpg"/></Relationships>
</file>

<file path=ppt/slides/_rels/slide55.xml.rels><?xml version="1.0" encoding="UTF-8" standalone="yes" ?><Relationships xmlns="http://schemas.openxmlformats.org/package/2006/relationships"><Relationship Id="rId3" Target="../media/image138.png" Type="http://schemas.openxmlformats.org/officeDocument/2006/relationships/image"/><Relationship Id="rId2" Target="../media/image137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39.jpg" Type="http://schemas.openxmlformats.org/officeDocument/2006/relationships/image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488" y="1784612"/>
            <a:ext cx="7955555" cy="18288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		</a:t>
            </a:r>
            <a:r>
              <a:rPr lang="lt-LT" dirty="0"/>
              <a:t/>
            </a:r>
            <a:br>
              <a:rPr lang="lt-LT" dirty="0"/>
            </a:br>
            <a:r>
              <a:rPr lang="lt-LT" dirty="0" smtClean="0"/>
              <a:t>		</a:t>
            </a:r>
            <a:endParaRPr lang="lt-LT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5514975" y="2699012"/>
            <a:ext cx="3943350" cy="191585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lt-LT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žingsniai,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lt-LT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akimirkos...</a:t>
            </a:r>
            <a:endParaRPr lang="lt-LT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39" y="2699012"/>
            <a:ext cx="3185016" cy="3758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271588" y="608230"/>
            <a:ext cx="8601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Šokio muzikos projekto</a:t>
            </a:r>
            <a:br>
              <a:rPr lang="lt-LT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lt-LT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lt-LT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Didysis </a:t>
            </a:r>
            <a:r>
              <a:rPr lang="lt-LT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Grand</a:t>
            </a:r>
            <a:r>
              <a:rPr lang="lt-LT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 </a:t>
            </a:r>
            <a:r>
              <a:rPr lang="lt-LT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Pas</a:t>
            </a:r>
            <a:r>
              <a:rPr lang="lt-LT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</a:t>
            </a:r>
            <a:endParaRPr lang="lt-LT" sz="6000" dirty="0"/>
          </a:p>
        </p:txBody>
      </p:sp>
    </p:spTree>
    <p:extLst>
      <p:ext uri="{BB962C8B-B14F-4D97-AF65-F5344CB8AC3E}">
        <p14:creationId xmlns:p14="http://schemas.microsoft.com/office/powerpoint/2010/main" val="8774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48486" y="2197021"/>
            <a:ext cx="2829983" cy="311353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lt-LT" sz="2800" dirty="0" smtClean="0"/>
              <a:t>Nuo Kauno M. Petrausko muzikos mokyklos mokinių </a:t>
            </a:r>
            <a:r>
              <a:rPr lang="lt-LT" sz="4300" b="1" dirty="0" smtClean="0">
                <a:latin typeface="Pristina" panose="03060402040406080204" pitchFamily="66" charset="0"/>
              </a:rPr>
              <a:t>KONCERTO</a:t>
            </a:r>
            <a:r>
              <a:rPr lang="lt-LT" sz="2800" dirty="0" smtClean="0"/>
              <a:t> Kauno dailės gimnazijoje</a:t>
            </a:r>
            <a:endParaRPr lang="en-GB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4294967295"/>
          </p:nvPr>
        </p:nvSpPr>
        <p:spPr>
          <a:xfrm>
            <a:off x="677985" y="436563"/>
            <a:ext cx="10388600" cy="94456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lt-LT" sz="3600" dirty="0" smtClean="0"/>
              <a:t>Šį kartą projekto renginiai skambiai prasidėjo 2018 metų lapkričio pabaigoje... </a:t>
            </a:r>
            <a:endParaRPr lang="en-GB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92" y="1827745"/>
            <a:ext cx="8273562" cy="465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09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9" y="131916"/>
            <a:ext cx="5298832" cy="298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13294"/>
          <a:stretch/>
        </p:blipFill>
        <p:spPr>
          <a:xfrm>
            <a:off x="975212" y="3112509"/>
            <a:ext cx="4306765" cy="351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22" y="131916"/>
            <a:ext cx="5446821" cy="3063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1" r="6386"/>
          <a:stretch/>
        </p:blipFill>
        <p:spPr>
          <a:xfrm>
            <a:off x="5993422" y="3202511"/>
            <a:ext cx="4882662" cy="339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1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7"/>
          <a:stretch/>
        </p:blipFill>
        <p:spPr>
          <a:xfrm>
            <a:off x="1197939" y="1224878"/>
            <a:ext cx="9431959" cy="563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2500" y="219808"/>
            <a:ext cx="8642839" cy="882119"/>
          </a:xfrm>
        </p:spPr>
        <p:txBody>
          <a:bodyPr>
            <a:noAutofit/>
          </a:bodyPr>
          <a:lstStyle/>
          <a:p>
            <a:pPr algn="ctr"/>
            <a:r>
              <a:rPr lang="lt-LT" sz="3200" dirty="0" smtClean="0"/>
              <a:t>Šiltai priimti ir saldumynais apdovanoti koncerto dalyviai su mokytojais...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765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28191" y="306809"/>
            <a:ext cx="3475617" cy="4397075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50000"/>
              </a:lnSpc>
            </a:pPr>
            <a:r>
              <a:rPr lang="lt-LT" sz="3100" dirty="0" smtClean="0"/>
              <a:t>Tą pačią savaitę Raseinių meno mokyklos Ariogalos filiale įvyko mūsų partnerės ir Kauno M. Petrausko muzikos mokyklos mokinių  - konkurso "</a:t>
            </a:r>
            <a:r>
              <a:rPr lang="lt-LT" sz="3100" dirty="0" err="1" smtClean="0">
                <a:latin typeface="Brush Script MT" panose="03060802040406070304" pitchFamily="66" charset="0"/>
              </a:rPr>
              <a:t>Grand</a:t>
            </a:r>
            <a:r>
              <a:rPr lang="lt-LT" sz="3100" dirty="0" smtClean="0">
                <a:latin typeface="Brush Script MT" panose="03060802040406070304" pitchFamily="66" charset="0"/>
              </a:rPr>
              <a:t> Pas" </a:t>
            </a:r>
            <a:r>
              <a:rPr lang="lt-LT" sz="3100" dirty="0" smtClean="0"/>
              <a:t>dalyvių - </a:t>
            </a:r>
            <a:r>
              <a:rPr lang="lt-LT" sz="4000" dirty="0" smtClean="0">
                <a:latin typeface="Pristina" panose="03060402040406080204" pitchFamily="66" charset="0"/>
              </a:rPr>
              <a:t>BENDRAS KONCERTAS</a:t>
            </a:r>
            <a:r>
              <a:rPr lang="lt-LT" dirty="0" smtClean="0"/>
              <a:t>.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22142" r="12017"/>
          <a:stretch/>
        </p:blipFill>
        <p:spPr>
          <a:xfrm>
            <a:off x="3927396" y="2845780"/>
            <a:ext cx="5209012" cy="373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2"/>
          <a:stretch/>
        </p:blipFill>
        <p:spPr>
          <a:xfrm>
            <a:off x="306399" y="4473252"/>
            <a:ext cx="3632555" cy="210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2"/>
          <a:stretch/>
        </p:blipFill>
        <p:spPr>
          <a:xfrm>
            <a:off x="3927396" y="306809"/>
            <a:ext cx="5036591" cy="253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5897" r="38357" b="5385"/>
          <a:stretch/>
        </p:blipFill>
        <p:spPr>
          <a:xfrm>
            <a:off x="9136408" y="516048"/>
            <a:ext cx="2917739" cy="560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068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94623" y="304701"/>
            <a:ext cx="9843008" cy="660788"/>
          </a:xfrm>
        </p:spPr>
        <p:txBody>
          <a:bodyPr>
            <a:noAutofit/>
          </a:bodyPr>
          <a:lstStyle/>
          <a:p>
            <a:r>
              <a:rPr lang="lt-LT" sz="3200" dirty="0" smtClean="0"/>
              <a:t>Taip ruduo pražysta koncerto dalyvių ir mokytojų šypsenomis...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r="7898"/>
          <a:stretch/>
        </p:blipFill>
        <p:spPr>
          <a:xfrm>
            <a:off x="545123" y="1387518"/>
            <a:ext cx="5926015" cy="525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09" y="965489"/>
            <a:ext cx="4503485" cy="568202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bliqueTop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111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15" y="298939"/>
            <a:ext cx="4625625" cy="622929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lt-LT" sz="2400" dirty="0" smtClean="0"/>
              <a:t>Tądien ne tik koncertavome, bet ir </a:t>
            </a:r>
            <a:r>
              <a:rPr lang="lt-LT" sz="2400" b="1" i="1" dirty="0" smtClean="0"/>
              <a:t>dalinomės žiniomis bei gerąja pedagogine-metodine patirtimi</a:t>
            </a:r>
            <a:r>
              <a:rPr lang="lt-LT" sz="2400" dirty="0" smtClean="0"/>
              <a:t>: kolegoms buvo pristatytas</a:t>
            </a:r>
          </a:p>
          <a:p>
            <a:pPr algn="ctr">
              <a:lnSpc>
                <a:spcPct val="150000"/>
              </a:lnSpc>
            </a:pPr>
            <a:r>
              <a:rPr lang="lt-LT" sz="4000" dirty="0" smtClean="0">
                <a:latin typeface="Pristina" panose="03060402040406080204" pitchFamily="66" charset="0"/>
              </a:rPr>
              <a:t>PRANEŠIMAS</a:t>
            </a:r>
            <a:endParaRPr lang="lt-LT" sz="1800" dirty="0" smtClean="0">
              <a:latin typeface="Pristina" panose="0306040204040608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lt-LT" sz="2800" i="1" dirty="0">
                <a:latin typeface="Bahnschrift Light" panose="020B0502040204020203" pitchFamily="34" charset="0"/>
              </a:rPr>
              <a:t>„Šokių muzikos raida ir ypatumai</a:t>
            </a:r>
            <a:r>
              <a:rPr lang="lt-LT" sz="2800" i="1" dirty="0" smtClean="0">
                <a:latin typeface="Bahnschrift Light" panose="020B0502040204020203" pitchFamily="34" charset="0"/>
              </a:rPr>
              <a:t>“</a:t>
            </a:r>
            <a:endParaRPr lang="lt-LT" sz="4700" dirty="0" smtClean="0">
              <a:latin typeface="Bahnschrift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00" y="524398"/>
            <a:ext cx="4505231" cy="6006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670" y="870439"/>
            <a:ext cx="8336207" cy="5486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t-LT" sz="5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Štai taip vyko jaunųjų pianistų festivalis - konkursas</a:t>
            </a:r>
            <a:br>
              <a:rPr lang="lt-LT" sz="5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lt-LT" sz="5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</a:t>
            </a:r>
            <a:r>
              <a:rPr lang="lt-LT" sz="5400" b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Grand</a:t>
            </a:r>
            <a:r>
              <a:rPr lang="lt-LT" sz="5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 Pas</a:t>
            </a:r>
            <a:r>
              <a:rPr lang="lt-LT" sz="5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 </a:t>
            </a:r>
            <a:r>
              <a:rPr lang="lt-LT" sz="48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atskiruose regionuose...</a:t>
            </a:r>
            <a:endParaRPr lang="lt-LT" sz="4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4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15" y="430823"/>
            <a:ext cx="2332484" cy="1662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Picture Placeholder 17"/>
          <p:cNvSpPr>
            <a:spLocks noGrp="1"/>
          </p:cNvSpPr>
          <p:nvPr>
            <p:ph type="pic" idx="1"/>
          </p:nvPr>
        </p:nvSpPr>
        <p:spPr/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75848" y="2338755"/>
            <a:ext cx="3851030" cy="42730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lt-LT" sz="2800" dirty="0" smtClean="0"/>
              <a:t>Šį kartą festivalis – konkursas vyko Rietavo </a:t>
            </a:r>
            <a:r>
              <a:rPr lang="lt-LT" sz="2800" dirty="0"/>
              <a:t>meno </a:t>
            </a:r>
            <a:r>
              <a:rPr lang="lt-LT" sz="2800" dirty="0" smtClean="0"/>
              <a:t>mokykloje, kuri visai neseniai įsikūrė restauruotame istoriniame Oginskio laikų atgimusiame </a:t>
            </a:r>
            <a:r>
              <a:rPr lang="lt-LT" sz="2800" dirty="0"/>
              <a:t>muzikantų </a:t>
            </a:r>
            <a:r>
              <a:rPr lang="lt-LT" sz="2800" dirty="0" smtClean="0"/>
              <a:t>bendrabutyje...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47" y="430823"/>
            <a:ext cx="8382001" cy="628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98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57250" y="447676"/>
            <a:ext cx="10410825" cy="809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3200" dirty="0" smtClean="0">
                <a:solidFill>
                  <a:srgbClr val="002060"/>
                </a:solidFill>
              </a:rPr>
              <a:t>Kuriame vis dar išsaugota nemaža autentiškų interjero detalių...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6133"/>
          <a:stretch/>
        </p:blipFill>
        <p:spPr>
          <a:xfrm rot="5400000">
            <a:off x="2905529" y="1636578"/>
            <a:ext cx="5848350" cy="428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-80004" r="8751" b="102849"/>
          <a:stretch/>
        </p:blipFill>
        <p:spPr>
          <a:xfrm rot="5400000">
            <a:off x="4221297" y="2570032"/>
            <a:ext cx="4886323" cy="351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2963" y="1859313"/>
            <a:ext cx="5848353" cy="383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021" y="2253296"/>
            <a:ext cx="5443539" cy="345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346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5113" y="28575"/>
            <a:ext cx="11778762" cy="17312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2400" dirty="0" smtClean="0"/>
              <a:t>Simboliška, jog šiandien šioje  meno mokykloje besimokantys vaikai pro savo mokyklos langą kasdien mato 1872 m. Rietave įkurtos pirmosios Lietuvoje profesionaliosios muzikos mokyklos pastatą, kuriame dabar įsteigtas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 r="3967" b="3246"/>
          <a:stretch/>
        </p:blipFill>
        <p:spPr>
          <a:xfrm>
            <a:off x="5054440" y="1466375"/>
            <a:ext cx="6498652" cy="529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32" y="1374788"/>
            <a:ext cx="3507100" cy="5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52083"/>
            <a:ext cx="10109729" cy="128089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DŽIAUGIAMĖS, kad projekte dalyvavo net  7 respublikos muzikos </a:t>
            </a:r>
            <a:r>
              <a:rPr lang="lt-L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(meno</a:t>
            </a: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mokyklos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nkGothic Lt BT" panose="020B0607020203060204" pitchFamily="34" charset="0"/>
              </a:rPr>
              <a:t>!</a:t>
            </a:r>
            <a:endParaRPr lang="lt-LT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12" y="2312783"/>
            <a:ext cx="2438611" cy="173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515" y="1858521"/>
            <a:ext cx="4877223" cy="1493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784" y="2008214"/>
            <a:ext cx="2551770" cy="235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149" y="3685291"/>
            <a:ext cx="5193954" cy="755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006" y="4991100"/>
            <a:ext cx="3809848" cy="1479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738" y="4700954"/>
            <a:ext cx="2956816" cy="1542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830" y="4413738"/>
            <a:ext cx="1986293" cy="19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half" idx="2"/>
          </p:nvPr>
        </p:nvSpPr>
        <p:spPr>
          <a:xfrm>
            <a:off x="759248" y="261027"/>
            <a:ext cx="10884877" cy="584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3200" dirty="0" smtClean="0"/>
              <a:t>Gaudžiant trimitams šokių muzikos šventė prasideda...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4294967295"/>
          </p:nvPr>
        </p:nvSpPr>
        <p:spPr>
          <a:xfrm>
            <a:off x="0" y="5053013"/>
            <a:ext cx="7515225" cy="881062"/>
          </a:xfrm>
        </p:spPr>
        <p:txBody>
          <a:bodyPr/>
          <a:lstStyle/>
          <a:p>
            <a:pPr marL="0" indent="0" algn="ctr">
              <a:buNone/>
            </a:pPr>
            <a:r>
              <a:rPr lang="lt-LT" sz="2800" dirty="0"/>
              <a:t/>
            </a:r>
            <a:br>
              <a:rPr lang="lt-LT" sz="2800" dirty="0"/>
            </a:br>
            <a:r>
              <a:rPr lang="lt-LT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4849" r="10294"/>
          <a:stretch/>
        </p:blipFill>
        <p:spPr>
          <a:xfrm>
            <a:off x="5679830" y="1063782"/>
            <a:ext cx="6305485" cy="568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7321" r="16414" b="6039"/>
          <a:stretch/>
        </p:blipFill>
        <p:spPr>
          <a:xfrm>
            <a:off x="759248" y="958274"/>
            <a:ext cx="4826977" cy="579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0" t="10912" r="32498" b="9550"/>
          <a:stretch/>
        </p:blipFill>
        <p:spPr>
          <a:xfrm>
            <a:off x="0" y="1091749"/>
            <a:ext cx="3473123" cy="561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2" t="24979" r="28739" b="1135"/>
          <a:stretch/>
        </p:blipFill>
        <p:spPr>
          <a:xfrm>
            <a:off x="2668545" y="1463918"/>
            <a:ext cx="4079632" cy="510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4" t="17029" r="32832"/>
          <a:stretch/>
        </p:blipFill>
        <p:spPr>
          <a:xfrm>
            <a:off x="5898662" y="923533"/>
            <a:ext cx="3130060" cy="560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06" y="96562"/>
            <a:ext cx="4511431" cy="9632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26629" r="37149"/>
          <a:stretch/>
        </p:blipFill>
        <p:spPr>
          <a:xfrm>
            <a:off x="8349846" y="1268757"/>
            <a:ext cx="3832059" cy="526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11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26477" y="113933"/>
            <a:ext cx="10410092" cy="724000"/>
          </a:xfrm>
        </p:spPr>
        <p:txBody>
          <a:bodyPr>
            <a:noAutofit/>
          </a:bodyPr>
          <a:lstStyle/>
          <a:p>
            <a:r>
              <a:rPr lang="lt-LT" sz="3200" dirty="0" smtClean="0"/>
              <a:t>Vertinimo komisijos žodis ir laureatų apdovanojimai...</a:t>
            </a:r>
            <a:endParaRPr lang="en-GB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5696" r="4795"/>
          <a:stretch/>
        </p:blipFill>
        <p:spPr>
          <a:xfrm>
            <a:off x="457199" y="837933"/>
            <a:ext cx="9214340" cy="5756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088" y="1199841"/>
            <a:ext cx="3401863" cy="559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10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0"/>
          <a:stretch/>
        </p:blipFill>
        <p:spPr>
          <a:xfrm>
            <a:off x="295275" y="771525"/>
            <a:ext cx="11546353" cy="599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996009" y="175746"/>
            <a:ext cx="4346351" cy="882119"/>
          </a:xfrm>
        </p:spPr>
        <p:txBody>
          <a:bodyPr>
            <a:normAutofit/>
          </a:bodyPr>
          <a:lstStyle/>
          <a:p>
            <a:r>
              <a:rPr lang="lt-LT" sz="3200" dirty="0" smtClean="0"/>
              <a:t>Visi šventės dalyviai...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667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8" b="42233"/>
          <a:stretch/>
        </p:blipFill>
        <p:spPr>
          <a:xfrm>
            <a:off x="2993502" y="204788"/>
            <a:ext cx="6003955" cy="9323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29701"/>
          <a:stretch/>
        </p:blipFill>
        <p:spPr>
          <a:xfrm rot="5400000">
            <a:off x="7106074" y="1675978"/>
            <a:ext cx="5286373" cy="454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/>
          <a:stretch/>
        </p:blipFill>
        <p:spPr>
          <a:xfrm rot="5400000">
            <a:off x="3209925" y="2281238"/>
            <a:ext cx="520065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0"/>
          <a:stretch/>
        </p:blipFill>
        <p:spPr>
          <a:xfrm rot="5400000">
            <a:off x="-414339" y="2309812"/>
            <a:ext cx="522922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4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295" y="1041561"/>
            <a:ext cx="11793418" cy="573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85294" y="286601"/>
            <a:ext cx="11257420" cy="754959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/>
              <a:t>Visi festivalio-konkurso „</a:t>
            </a:r>
            <a:r>
              <a:rPr lang="lt-LT" sz="3200" dirty="0" err="1" smtClean="0">
                <a:latin typeface="Brush Script MT" panose="03060802040406070304" pitchFamily="66" charset="0"/>
              </a:rPr>
              <a:t>Grand</a:t>
            </a:r>
            <a:r>
              <a:rPr lang="lt-LT" sz="3200" dirty="0" smtClean="0">
                <a:latin typeface="Brush Script MT" panose="03060802040406070304" pitchFamily="66" charset="0"/>
              </a:rPr>
              <a:t> Pas</a:t>
            </a:r>
            <a:r>
              <a:rPr lang="lt-LT" sz="3200" dirty="0" smtClean="0"/>
              <a:t>“ laureatai Kaišiadoryse... 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906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836" b="3943"/>
          <a:stretch/>
        </p:blipFill>
        <p:spPr>
          <a:xfrm>
            <a:off x="8029938" y="263633"/>
            <a:ext cx="3645384" cy="1317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21" b="-1"/>
          <a:stretch/>
        </p:blipFill>
        <p:spPr>
          <a:xfrm>
            <a:off x="699894" y="1695450"/>
            <a:ext cx="10343809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875876" y="349360"/>
            <a:ext cx="6753650" cy="1231791"/>
          </a:xfrm>
        </p:spPr>
        <p:txBody>
          <a:bodyPr>
            <a:normAutofit fontScale="92500" lnSpcReduction="10000"/>
          </a:bodyPr>
          <a:lstStyle/>
          <a:p>
            <a:r>
              <a:rPr lang="lt-LT" sz="3600" dirty="0" smtClean="0"/>
              <a:t>Nepakartojama šokio </a:t>
            </a:r>
            <a:r>
              <a:rPr lang="lt-LT" sz="3600" dirty="0" err="1" smtClean="0"/>
              <a:t>introdukcija</a:t>
            </a:r>
            <a:r>
              <a:rPr lang="lt-LT" sz="3600" dirty="0" smtClean="0"/>
              <a:t> </a:t>
            </a:r>
          </a:p>
          <a:p>
            <a:r>
              <a:rPr lang="lt-LT" sz="3600" dirty="0" smtClean="0"/>
              <a:t>Zarasų regiono „</a:t>
            </a:r>
            <a:r>
              <a:rPr lang="lt-LT" sz="3600" dirty="0" err="1" smtClean="0">
                <a:latin typeface="Brush Script MT" panose="03060802040406070304" pitchFamily="66" charset="0"/>
              </a:rPr>
              <a:t>Grand</a:t>
            </a:r>
            <a:r>
              <a:rPr lang="lt-LT" sz="3600" dirty="0" smtClean="0">
                <a:latin typeface="Brush Script MT" panose="03060802040406070304" pitchFamily="66" charset="0"/>
              </a:rPr>
              <a:t> Pas</a:t>
            </a:r>
            <a:r>
              <a:rPr lang="lt-LT" sz="3600" dirty="0" smtClean="0"/>
              <a:t>“...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5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52649" y="282839"/>
            <a:ext cx="9224507" cy="882119"/>
          </a:xfrm>
        </p:spPr>
        <p:txBody>
          <a:bodyPr>
            <a:noAutofit/>
          </a:bodyPr>
          <a:lstStyle/>
          <a:p>
            <a:r>
              <a:rPr lang="lt-LT" sz="3600" dirty="0" smtClean="0"/>
              <a:t>Grakštus reveransas karalienei </a:t>
            </a:r>
            <a:r>
              <a:rPr lang="lt-LT" sz="3600" dirty="0" smtClean="0">
                <a:latin typeface="Segoe Print" panose="02000600000000000000" pitchFamily="2" charset="0"/>
              </a:rPr>
              <a:t>MUZIKAI</a:t>
            </a:r>
            <a:r>
              <a:rPr lang="lt-LT" sz="3600" dirty="0" smtClean="0"/>
              <a:t>...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t="26085" b="12517"/>
          <a:stretch/>
        </p:blipFill>
        <p:spPr>
          <a:xfrm>
            <a:off x="263129" y="885824"/>
            <a:ext cx="11603548" cy="581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35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2667" cy="4078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904" y="2590430"/>
            <a:ext cx="7746145" cy="426757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half" idx="2"/>
          </p:nvPr>
        </p:nvSpPr>
        <p:spPr>
          <a:xfrm>
            <a:off x="6251974" y="599266"/>
            <a:ext cx="5178025" cy="14867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lt-LT" sz="4000" dirty="0" smtClean="0">
                <a:solidFill>
                  <a:srgbClr val="002060"/>
                </a:solidFill>
              </a:rPr>
              <a:t>Konkurso perklausos prasideda...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0" y="5053013"/>
            <a:ext cx="7515225" cy="881062"/>
          </a:xfrm>
        </p:spPr>
        <p:txBody>
          <a:bodyPr/>
          <a:lstStyle/>
          <a:p>
            <a:endParaRPr lang="lt-LT" dirty="0" smtClean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3184048"/>
            <a:ext cx="2817823" cy="37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39029" r="33436" b="12361"/>
          <a:stretch/>
        </p:blipFill>
        <p:spPr>
          <a:xfrm>
            <a:off x="2495550" y="37125"/>
            <a:ext cx="220027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40973" r="31247" b="13610"/>
          <a:stretch/>
        </p:blipFill>
        <p:spPr>
          <a:xfrm>
            <a:off x="6751979" y="86697"/>
            <a:ext cx="2451665" cy="325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1945" r="25937" b="9860"/>
          <a:stretch/>
        </p:blipFill>
        <p:spPr>
          <a:xfrm>
            <a:off x="9095380" y="51413"/>
            <a:ext cx="2962275" cy="330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29583" r="32292" b="17917"/>
          <a:stretch/>
        </p:blipFill>
        <p:spPr>
          <a:xfrm>
            <a:off x="-9524" y="3257548"/>
            <a:ext cx="2400299" cy="360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39445" r="30729" b="15417"/>
          <a:stretch/>
        </p:blipFill>
        <p:spPr>
          <a:xfrm>
            <a:off x="7371107" y="3309056"/>
            <a:ext cx="2637931" cy="337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t="37360" r="31042" b="16251"/>
          <a:stretch/>
        </p:blipFill>
        <p:spPr>
          <a:xfrm>
            <a:off x="104775" y="0"/>
            <a:ext cx="2371724" cy="337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6" t="41818" r="30729" b="9724"/>
          <a:stretch/>
        </p:blipFill>
        <p:spPr>
          <a:xfrm>
            <a:off x="4791718" y="3416752"/>
            <a:ext cx="2686051" cy="332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37222" r="31666" b="11527"/>
          <a:stretch/>
        </p:blipFill>
        <p:spPr>
          <a:xfrm>
            <a:off x="4588669" y="86697"/>
            <a:ext cx="2266950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39029" r="32708" b="13055"/>
          <a:stretch/>
        </p:blipFill>
        <p:spPr>
          <a:xfrm>
            <a:off x="2293145" y="3345411"/>
            <a:ext cx="2571750" cy="328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t="35000" r="31250" b="16250"/>
          <a:stretch/>
        </p:blipFill>
        <p:spPr>
          <a:xfrm>
            <a:off x="9902376" y="3468073"/>
            <a:ext cx="2190750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6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32" y="422031"/>
            <a:ext cx="7101598" cy="2655277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en-US" b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Prie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istina" panose="03060402040406080204" pitchFamily="66" charset="0"/>
              </a:rPr>
              <a:t>PROJEKTO</a:t>
            </a:r>
            <a:r>
              <a:rPr lang="en-US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įgyvendinimo </a:t>
            </a:r>
            <a:b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nuoširdžiai prisidėjo </a:t>
            </a:r>
            <a:b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Kauno dailės gimnazija,</a:t>
            </a:r>
            <a:endParaRPr lang="lt-LT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7334" y="2838265"/>
            <a:ext cx="6423554" cy="3567103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lt-LT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kurios moksleiviai ir mokytojai prieš 2 metus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t-LT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nuoširdžiai pasidarbavo kurdami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lt-LT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festivalio – konkurso</a:t>
            </a:r>
          </a:p>
          <a:p>
            <a:pPr marL="0" indent="0">
              <a:buNone/>
            </a:pPr>
            <a:r>
              <a:rPr lang="lt-LT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	</a:t>
            </a:r>
            <a:r>
              <a:rPr lang="lt-LT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EMBLEMĄ...</a:t>
            </a:r>
            <a:endParaRPr lang="lt-LT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813" y="609204"/>
            <a:ext cx="3698601" cy="1488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350" y="2633570"/>
            <a:ext cx="3015563" cy="356710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</p:pic>
    </p:spTree>
    <p:extLst>
      <p:ext uri="{BB962C8B-B14F-4D97-AF65-F5344CB8AC3E}">
        <p14:creationId xmlns:p14="http://schemas.microsoft.com/office/powerpoint/2010/main" val="13070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810" y="194793"/>
            <a:ext cx="11360415" cy="23388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lt-LT" sz="2600" dirty="0" smtClean="0"/>
              <a:t>Po konkurso – puikus metas </a:t>
            </a:r>
            <a:r>
              <a:rPr lang="lt-LT" sz="2600" b="1" i="1" dirty="0" smtClean="0"/>
              <a:t>pasidalinti patirtimi</a:t>
            </a:r>
            <a:r>
              <a:rPr lang="lt-LT" dirty="0" smtClean="0"/>
              <a:t>:</a:t>
            </a:r>
          </a:p>
          <a:p>
            <a:pPr algn="ctr">
              <a:lnSpc>
                <a:spcPct val="150000"/>
              </a:lnSpc>
            </a:pPr>
            <a:r>
              <a:rPr lang="lt-LT" dirty="0"/>
              <a:t>p</a:t>
            </a:r>
            <a:r>
              <a:rPr lang="lt-LT" dirty="0" smtClean="0"/>
              <a:t>ristatytas iliustratyvus jungtinis mokytojų V. </a:t>
            </a:r>
            <a:r>
              <a:rPr lang="lt-LT" dirty="0" err="1" smtClean="0"/>
              <a:t>Dmitrenko</a:t>
            </a:r>
            <a:r>
              <a:rPr lang="lt-LT" dirty="0" smtClean="0"/>
              <a:t> ir S. Cibulskienės </a:t>
            </a:r>
            <a:r>
              <a:rPr lang="lt-LT" sz="4000" dirty="0" smtClean="0">
                <a:latin typeface="Pristina" panose="03060402040406080204" pitchFamily="66" charset="0"/>
              </a:rPr>
              <a:t>PRANEŠIMAS </a:t>
            </a:r>
          </a:p>
          <a:p>
            <a:pPr algn="ctr">
              <a:lnSpc>
                <a:spcPct val="150000"/>
              </a:lnSpc>
            </a:pPr>
            <a:r>
              <a:rPr lang="lt-LT" sz="2400" dirty="0" smtClean="0"/>
              <a:t>„</a:t>
            </a:r>
            <a:r>
              <a:rPr lang="lt-LT" sz="2400" i="1" dirty="0" smtClean="0">
                <a:latin typeface="Franklin Gothic Demi" panose="020B0703020102020204" pitchFamily="34" charset="0"/>
              </a:rPr>
              <a:t>Pagrindiniai baroko epochos šokių muzikos fortepijonui ypatumai</a:t>
            </a:r>
            <a:r>
              <a:rPr lang="lt-LT" sz="2400" dirty="0" smtClean="0"/>
              <a:t>“</a:t>
            </a:r>
            <a:endParaRPr lang="en-GB" sz="4000" dirty="0">
              <a:latin typeface="Pristina" panose="0306040204040608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1"/>
          <a:stretch/>
        </p:blipFill>
        <p:spPr>
          <a:xfrm>
            <a:off x="5713260" y="2628899"/>
            <a:ext cx="6458976" cy="413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31944" r="8958" b="6389"/>
          <a:stretch/>
        </p:blipFill>
        <p:spPr>
          <a:xfrm>
            <a:off x="83985" y="2628900"/>
            <a:ext cx="5734050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2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5275" y="214032"/>
            <a:ext cx="11382375" cy="6813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t-LT" sz="32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Festivalio-konkurso „</a:t>
            </a:r>
            <a:r>
              <a:rPr lang="lt-LT" sz="3200" b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istina" panose="03060402040406080204" pitchFamily="66" charset="0"/>
              </a:rPr>
              <a:t>Grand</a:t>
            </a:r>
            <a:r>
              <a:rPr lang="lt-LT" sz="32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istina" panose="03060402040406080204" pitchFamily="66" charset="0"/>
              </a:rPr>
              <a:t> Pas</a:t>
            </a:r>
            <a:r>
              <a:rPr lang="lt-LT" sz="32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dalyvių būrys ežerų krašte... </a:t>
            </a:r>
            <a:r>
              <a:rPr lang="lt-LT" sz="3200" b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t="20202" r="17708"/>
          <a:stretch/>
        </p:blipFill>
        <p:spPr>
          <a:xfrm>
            <a:off x="985556" y="809625"/>
            <a:ext cx="1000181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1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778" y="1724026"/>
            <a:ext cx="4377307" cy="508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t="13267" r="7481"/>
          <a:stretch/>
        </p:blipFill>
        <p:spPr>
          <a:xfrm>
            <a:off x="121727" y="1724025"/>
            <a:ext cx="7639051" cy="513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42268"/>
            <a:ext cx="6206421" cy="16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575" y="249256"/>
            <a:ext cx="2642184" cy="244322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787124" y="477326"/>
            <a:ext cx="5994926" cy="2094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</a:t>
            </a:r>
            <a:r>
              <a:rPr lang="lt-LT" sz="4400" b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Grand</a:t>
            </a:r>
            <a:r>
              <a:rPr lang="lt-LT" sz="4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 Pas</a:t>
            </a:r>
            <a: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Raseinių meno mokyklos</a:t>
            </a:r>
            <a:b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Ariogalos filiale...</a:t>
            </a:r>
            <a:endParaRPr lang="lt-LT" sz="40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7361" r="31666"/>
          <a:stretch/>
        </p:blipFill>
        <p:spPr>
          <a:xfrm>
            <a:off x="123880" y="477326"/>
            <a:ext cx="2396544" cy="621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3" b="33194"/>
          <a:stretch/>
        </p:blipFill>
        <p:spPr>
          <a:xfrm>
            <a:off x="2396544" y="2706175"/>
            <a:ext cx="9745681" cy="39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8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039" y="447674"/>
            <a:ext cx="7349783" cy="149584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lt-LT" sz="40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Pasiruošusi darbui vertinimo komisija...</a:t>
            </a:r>
            <a:endParaRPr lang="lt-LT" sz="4000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8799" b="28310"/>
          <a:stretch/>
        </p:blipFill>
        <p:spPr>
          <a:xfrm>
            <a:off x="6226782" y="1335039"/>
            <a:ext cx="5965218" cy="288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60" y="4221113"/>
            <a:ext cx="2220861" cy="2509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7671"/>
          <a:stretch/>
        </p:blipFill>
        <p:spPr>
          <a:xfrm>
            <a:off x="2605" y="795355"/>
            <a:ext cx="2967434" cy="459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825" y="2092293"/>
            <a:ext cx="345063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82593" y="307974"/>
            <a:ext cx="4532682" cy="854076"/>
          </a:xfrm>
        </p:spPr>
        <p:txBody>
          <a:bodyPr/>
          <a:lstStyle/>
          <a:p>
            <a:pPr marL="0" indent="0" algn="just">
              <a:buNone/>
            </a:pPr>
            <a:r>
              <a:rPr lang="lt-LT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Skamba šokiai...</a:t>
            </a:r>
            <a:endParaRPr lang="lt-LT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5417" r="27396" b="-1111"/>
          <a:stretch/>
        </p:blipFill>
        <p:spPr>
          <a:xfrm>
            <a:off x="4023704" y="1609725"/>
            <a:ext cx="4371975" cy="486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4" r="32037" b="8610"/>
          <a:stretch/>
        </p:blipFill>
        <p:spPr>
          <a:xfrm>
            <a:off x="8395679" y="1384308"/>
            <a:ext cx="3495675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21296" b="4444"/>
          <a:stretch/>
        </p:blipFill>
        <p:spPr>
          <a:xfrm>
            <a:off x="62521" y="1162050"/>
            <a:ext cx="4048125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66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72" y="0"/>
            <a:ext cx="10088340" cy="923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2" y="695325"/>
            <a:ext cx="10796061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1" y="147559"/>
            <a:ext cx="4048095" cy="36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6" r="9206" b="6595"/>
          <a:stretch/>
        </p:blipFill>
        <p:spPr>
          <a:xfrm>
            <a:off x="6148388" y="0"/>
            <a:ext cx="5133974" cy="346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8007" y="3374230"/>
            <a:ext cx="8382000" cy="348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328064" y="2265797"/>
            <a:ext cx="5729836" cy="994888"/>
          </a:xfrm>
        </p:spPr>
        <p:txBody>
          <a:bodyPr>
            <a:noAutofit/>
          </a:bodyPr>
          <a:lstStyle/>
          <a:p>
            <a:r>
              <a:rPr lang="en-GB" sz="2800" dirty="0" err="1" smtClean="0"/>
              <a:t>Vertinimo</a:t>
            </a:r>
            <a:r>
              <a:rPr lang="en-GB" sz="2800" dirty="0" smtClean="0"/>
              <a:t> </a:t>
            </a:r>
            <a:r>
              <a:rPr lang="en-GB" sz="2800" dirty="0"/>
              <a:t>k</a:t>
            </a:r>
            <a:r>
              <a:rPr lang="lt-LT" sz="2800" dirty="0" err="1" smtClean="0"/>
              <a:t>omisija</a:t>
            </a:r>
            <a:r>
              <a:rPr lang="lt-LT" sz="2800" dirty="0" smtClean="0"/>
              <a:t> ruošiasi </a:t>
            </a:r>
            <a:r>
              <a:rPr lang="en-GB" sz="2800" dirty="0" err="1" smtClean="0"/>
              <a:t>perklausoms</a:t>
            </a:r>
            <a:r>
              <a:rPr lang="lt-LT" sz="2800" dirty="0" smtClean="0"/>
              <a:t> ir </a:t>
            </a:r>
            <a:r>
              <a:rPr lang="lt-LT" sz="2800" dirty="0" err="1" smtClean="0"/>
              <a:t>apdovan</a:t>
            </a:r>
            <a:r>
              <a:rPr lang="en-GB" sz="2800" dirty="0" err="1" smtClean="0"/>
              <a:t>ojimams</a:t>
            </a:r>
            <a:r>
              <a:rPr lang="lt-LT" sz="2800" dirty="0" smtClean="0"/>
              <a:t>...</a:t>
            </a:r>
            <a:endParaRPr lang="en-GB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23337" r="39395" b="-2767"/>
          <a:stretch/>
        </p:blipFill>
        <p:spPr>
          <a:xfrm>
            <a:off x="9096374" y="3650368"/>
            <a:ext cx="2626519" cy="2931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18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8" t="46853" r="41288" b="16526"/>
          <a:stretch/>
        </p:blipFill>
        <p:spPr>
          <a:xfrm>
            <a:off x="3419474" y="1162050"/>
            <a:ext cx="5029200" cy="472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6" t="36154" r="40247" b="16284"/>
          <a:stretch/>
        </p:blipFill>
        <p:spPr>
          <a:xfrm>
            <a:off x="0" y="319673"/>
            <a:ext cx="4229596" cy="471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23843" r="39962" b="12243"/>
          <a:stretch/>
        </p:blipFill>
        <p:spPr>
          <a:xfrm>
            <a:off x="7106862" y="2095383"/>
            <a:ext cx="4713660" cy="448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704437" y="319673"/>
            <a:ext cx="8487563" cy="2013952"/>
          </a:xfrm>
        </p:spPr>
        <p:txBody>
          <a:bodyPr>
            <a:normAutofit/>
          </a:bodyPr>
          <a:lstStyle/>
          <a:p>
            <a:pPr algn="r"/>
            <a:r>
              <a:rPr lang="lt-LT" sz="3600" dirty="0" smtClean="0"/>
              <a:t>Jaunųjų pianistų konkurso pasirodymai prasideda...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574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300" y="199485"/>
            <a:ext cx="11001375" cy="714915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lt-LT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Dalyviai ir laureatai  pozuoja prisiminimui...</a:t>
            </a:r>
            <a:endParaRPr lang="lt-LT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6"/>
          <a:stretch/>
        </p:blipFill>
        <p:spPr>
          <a:xfrm>
            <a:off x="1333500" y="1009650"/>
            <a:ext cx="9144000" cy="561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4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178" y="357187"/>
            <a:ext cx="7721460" cy="1085849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Originalius </a:t>
            </a:r>
            <a:r>
              <a:rPr lang="lt-LT" sz="4800" b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MEDALIUS</a:t>
            </a:r>
            <a:r>
              <a:rPr lang="lt-LT" b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lt-LT" b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600F0B"/>
              </a:clrFrom>
              <a:clrTo>
                <a:srgbClr val="600F0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660" y="1857375"/>
            <a:ext cx="4516010" cy="458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36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2" y="110772"/>
            <a:ext cx="1909309" cy="1905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96" y="238125"/>
            <a:ext cx="4560203" cy="638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"/>
          <a:stretch/>
        </p:blipFill>
        <p:spPr>
          <a:xfrm>
            <a:off x="506337" y="2142652"/>
            <a:ext cx="6513588" cy="471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57584" y="149142"/>
            <a:ext cx="5533865" cy="22416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t-LT" sz="2000" dirty="0" smtClean="0"/>
              <a:t>Kauno M. Petrausko mokykloje mokytojų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t-LT" sz="2000" dirty="0" smtClean="0"/>
              <a:t>L. </a:t>
            </a:r>
            <a:r>
              <a:rPr lang="lt-LT" sz="2000" dirty="0" err="1" smtClean="0"/>
              <a:t>Sargsyan</a:t>
            </a:r>
            <a:r>
              <a:rPr lang="lt-LT" sz="2000" dirty="0" smtClean="0"/>
              <a:t> ir V. </a:t>
            </a:r>
            <a:r>
              <a:rPr lang="lt-LT" sz="2000" dirty="0" err="1" smtClean="0"/>
              <a:t>Gerulaitės</a:t>
            </a:r>
            <a:r>
              <a:rPr lang="lt-LT" sz="2000" dirty="0" smtClean="0"/>
              <a:t> pastangų dėka suorganizuota Kauno dailės gimnazijos V-VII klasių mokinių </a:t>
            </a:r>
            <a:r>
              <a:rPr lang="lt-LT" sz="2000" dirty="0" smtClean="0">
                <a:latin typeface="+mj-lt"/>
              </a:rPr>
              <a:t>piešinių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lt-LT" sz="3600" dirty="0" smtClean="0">
                <a:latin typeface="Pristina" panose="03060402040406080204" pitchFamily="66" charset="0"/>
              </a:rPr>
              <a:t>PARODA </a:t>
            </a:r>
            <a:r>
              <a:rPr lang="lt-LT" sz="3600" dirty="0" smtClean="0"/>
              <a:t>„</a:t>
            </a:r>
            <a:r>
              <a:rPr lang="lt-LT" sz="3600" dirty="0" smtClean="0">
                <a:latin typeface="Brush Script MT" panose="03060802040406070304" pitchFamily="66" charset="0"/>
              </a:rPr>
              <a:t>Didysis </a:t>
            </a:r>
            <a:r>
              <a:rPr lang="lt-LT" sz="3600" dirty="0" err="1" smtClean="0">
                <a:latin typeface="Brush Script MT" panose="03060802040406070304" pitchFamily="66" charset="0"/>
              </a:rPr>
              <a:t>Grand</a:t>
            </a:r>
            <a:r>
              <a:rPr lang="lt-LT" sz="3600" dirty="0" smtClean="0">
                <a:latin typeface="Brush Script MT" panose="03060802040406070304" pitchFamily="66" charset="0"/>
              </a:rPr>
              <a:t> Pas</a:t>
            </a:r>
            <a:r>
              <a:rPr lang="lt-LT" sz="3600" dirty="0" smtClean="0"/>
              <a:t>“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282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4153" y="486160"/>
            <a:ext cx="11253510" cy="1323590"/>
          </a:xfrm>
        </p:spPr>
        <p:txBody>
          <a:bodyPr/>
          <a:lstStyle/>
          <a:p>
            <a:pPr marL="0" indent="0" algn="ctr">
              <a:buNone/>
            </a:pPr>
            <a:r>
              <a:rPr lang="lt-LT" sz="36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Spalvingas jaunųjų dailininkų vaizduotės žaismas plastiškose formose...</a:t>
            </a:r>
            <a:endParaRPr lang="lt-LT" sz="3600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375" t="1720" r="15723" b="11403"/>
          <a:stretch/>
        </p:blipFill>
        <p:spPr>
          <a:xfrm>
            <a:off x="6022362" y="2162175"/>
            <a:ext cx="6169638" cy="469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5698" r="9901" b="8422"/>
          <a:stretch/>
        </p:blipFill>
        <p:spPr>
          <a:xfrm>
            <a:off x="-47451" y="2162175"/>
            <a:ext cx="6293609" cy="469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12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/>
          <a:stretch/>
        </p:blipFill>
        <p:spPr>
          <a:xfrm rot="5400000">
            <a:off x="-752476" y="1215755"/>
            <a:ext cx="6457950" cy="455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914900" y="209550"/>
            <a:ext cx="7096125" cy="1133475"/>
          </a:xfrm>
        </p:spPr>
        <p:txBody>
          <a:bodyPr>
            <a:noAutofit/>
          </a:bodyPr>
          <a:lstStyle/>
          <a:p>
            <a:r>
              <a:rPr lang="lt-LT" sz="3200" dirty="0" smtClean="0">
                <a:solidFill>
                  <a:srgbClr val="002060"/>
                </a:solidFill>
              </a:rPr>
              <a:t>Jaunųjų dailininkų kūrybiškumo dėka, net konkurso afiša pradėjo „šokti“...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85" y="1306957"/>
            <a:ext cx="6412215" cy="426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604" y="5530569"/>
            <a:ext cx="8471372" cy="10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907" y="945136"/>
            <a:ext cx="1933716" cy="19273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5415" y="218786"/>
            <a:ext cx="9342561" cy="7263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36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</a:t>
            </a:r>
            <a:r>
              <a:rPr lang="lt-LT" sz="4000" b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Grand</a:t>
            </a:r>
            <a:r>
              <a:rPr lang="lt-LT" sz="40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 Pas</a:t>
            </a:r>
            <a:r>
              <a:rPr lang="lt-LT" sz="36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festivalis – konkursas  Kaune...</a:t>
            </a:r>
            <a:endParaRPr lang="lt-LT" sz="3600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14242" r="18803" b="8848"/>
          <a:stretch/>
        </p:blipFill>
        <p:spPr>
          <a:xfrm>
            <a:off x="161924" y="945136"/>
            <a:ext cx="7232519" cy="53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/>
        </p:blipFill>
        <p:spPr>
          <a:xfrm>
            <a:off x="5777484" y="3140026"/>
            <a:ext cx="5912444" cy="3192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89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32188" r="47212" b="6000"/>
          <a:stretch/>
        </p:blipFill>
        <p:spPr>
          <a:xfrm>
            <a:off x="269538" y="135002"/>
            <a:ext cx="2226883" cy="313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t="29197" r="48633"/>
          <a:stretch/>
        </p:blipFill>
        <p:spPr>
          <a:xfrm>
            <a:off x="2353490" y="309470"/>
            <a:ext cx="2078012" cy="317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27202" r="41057" b="4558"/>
          <a:stretch/>
        </p:blipFill>
        <p:spPr>
          <a:xfrm>
            <a:off x="0" y="3169140"/>
            <a:ext cx="2332833" cy="368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4" t="29624" r="46264" b="3721"/>
          <a:stretch/>
        </p:blipFill>
        <p:spPr>
          <a:xfrm>
            <a:off x="9572624" y="2166937"/>
            <a:ext cx="2457451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32377" r="39542" b="2438"/>
          <a:stretch/>
        </p:blipFill>
        <p:spPr>
          <a:xfrm>
            <a:off x="2175093" y="3264002"/>
            <a:ext cx="2430686" cy="357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5" t="32473" r="51663" b="12979"/>
          <a:stretch/>
        </p:blipFill>
        <p:spPr>
          <a:xfrm>
            <a:off x="4372966" y="2939311"/>
            <a:ext cx="2743200" cy="379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760" y="2970167"/>
            <a:ext cx="2914141" cy="3901778"/>
          </a:xfrm>
          <a:prstGeom prst="rect">
            <a:avLst/>
          </a:prstGeom>
        </p:spPr>
      </p:pic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4531823" y="442144"/>
            <a:ext cx="7516013" cy="1243781"/>
          </a:xfrm>
        </p:spPr>
        <p:txBody>
          <a:bodyPr>
            <a:noAutofit/>
          </a:bodyPr>
          <a:lstStyle/>
          <a:p>
            <a:r>
              <a:rPr lang="lt-LT" sz="3600" dirty="0" smtClean="0"/>
              <a:t>Šokių muzikos šventė liejasi spalvingiausiomis melodijomis, trykšta  įvairiausių ritmų fontanais...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661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t="24212" r="44939" b="14117"/>
          <a:stretch/>
        </p:blipFill>
        <p:spPr>
          <a:xfrm>
            <a:off x="6479952" y="69992"/>
            <a:ext cx="2720579" cy="3635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60" y="3391855"/>
            <a:ext cx="2391615" cy="3491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6" t="31192" r="40678" b="9702"/>
          <a:stretch/>
        </p:blipFill>
        <p:spPr>
          <a:xfrm>
            <a:off x="671260" y="-38018"/>
            <a:ext cx="2524447" cy="357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t="28200" r="43613" b="12124"/>
          <a:stretch/>
        </p:blipFill>
        <p:spPr>
          <a:xfrm>
            <a:off x="3488286" y="0"/>
            <a:ext cx="2853691" cy="353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23785" r="45886" b="7424"/>
          <a:stretch/>
        </p:blipFill>
        <p:spPr>
          <a:xfrm>
            <a:off x="9200531" y="-31366"/>
            <a:ext cx="2713319" cy="34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27915" r="42194" b="11269"/>
          <a:stretch/>
        </p:blipFill>
        <p:spPr>
          <a:xfrm>
            <a:off x="8649473" y="3155404"/>
            <a:ext cx="2713355" cy="377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33184" r="39826" b="5289"/>
          <a:stretch/>
        </p:blipFill>
        <p:spPr>
          <a:xfrm>
            <a:off x="3195247" y="3305175"/>
            <a:ext cx="2685738" cy="343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37" y="3305174"/>
            <a:ext cx="306424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25" y="278889"/>
            <a:ext cx="9899939" cy="862013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lt-LT" sz="36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Ypač gausus A kategorijos dalyvių ir laureatų būrys...</a:t>
            </a:r>
            <a:endParaRPr lang="lt-LT" sz="3600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" t="34608" r="148" b="-124"/>
          <a:stretch/>
        </p:blipFill>
        <p:spPr>
          <a:xfrm>
            <a:off x="-228809" y="978977"/>
            <a:ext cx="12420809" cy="541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8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684" y="109685"/>
            <a:ext cx="8596668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40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 kategorijos vyresnieji pianistai...</a:t>
            </a:r>
            <a:endParaRPr lang="lt-LT" sz="4000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 b="1300"/>
          <a:stretch/>
        </p:blipFill>
        <p:spPr>
          <a:xfrm>
            <a:off x="621382" y="733425"/>
            <a:ext cx="10499271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9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69" y="276225"/>
            <a:ext cx="10840595" cy="132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Juos konkursui ruošusių mokytojų būrys ir viso </a:t>
            </a:r>
            <a:r>
              <a:rPr lang="lt-LT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istina" panose="03060402040406080204" pitchFamily="66" charset="0"/>
              </a:rPr>
              <a:t>PROJEKTO</a:t>
            </a:r>
            <a:r>
              <a:rPr lang="lt-LT" sz="3600" b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kūrybinis „branduolys“...</a:t>
            </a:r>
            <a:endParaRPr lang="lt-LT" sz="3600" b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5"/>
          <a:stretch/>
        </p:blipFill>
        <p:spPr>
          <a:xfrm>
            <a:off x="853059" y="1457325"/>
            <a:ext cx="10415016" cy="531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5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73725" y="322284"/>
            <a:ext cx="10788160" cy="1427385"/>
          </a:xfrm>
        </p:spPr>
        <p:txBody>
          <a:bodyPr>
            <a:noAutofit/>
          </a:bodyPr>
          <a:lstStyle/>
          <a:p>
            <a:pPr algn="ctr"/>
            <a:r>
              <a:rPr lang="lt-LT" sz="3200" dirty="0" smtClean="0"/>
              <a:t>Projekto kulminacija: respublikinio festivalio – konkurso „</a:t>
            </a:r>
            <a:r>
              <a:rPr lang="lt-LT" sz="3200" dirty="0" err="1" smtClean="0">
                <a:latin typeface="Brush Script MT" panose="03060802040406070304" pitchFamily="66" charset="0"/>
              </a:rPr>
              <a:t>Grand</a:t>
            </a:r>
            <a:r>
              <a:rPr lang="lt-LT" sz="3200" dirty="0" smtClean="0">
                <a:latin typeface="Brush Script MT" panose="03060802040406070304" pitchFamily="66" charset="0"/>
              </a:rPr>
              <a:t> Pas</a:t>
            </a:r>
            <a:r>
              <a:rPr lang="lt-LT" sz="3200" dirty="0" smtClean="0"/>
              <a:t>“ </a:t>
            </a:r>
            <a:r>
              <a:rPr lang="lt-LT" sz="3200" b="1" dirty="0" err="1" smtClean="0"/>
              <a:t>Grand</a:t>
            </a:r>
            <a:r>
              <a:rPr lang="lt-LT" sz="3200" b="1" dirty="0" smtClean="0"/>
              <a:t> </a:t>
            </a:r>
            <a:r>
              <a:rPr lang="lt-LT" sz="3200" b="1" dirty="0" err="1" smtClean="0"/>
              <a:t>Prix</a:t>
            </a:r>
            <a:r>
              <a:rPr lang="lt-LT" sz="3200" b="1" dirty="0" smtClean="0"/>
              <a:t> </a:t>
            </a:r>
            <a:r>
              <a:rPr lang="lt-LT" sz="3200" dirty="0" smtClean="0"/>
              <a:t>teikimai Nacionaliniame </a:t>
            </a:r>
          </a:p>
          <a:p>
            <a:pPr algn="ctr"/>
            <a:r>
              <a:rPr lang="lt-LT" sz="3200" dirty="0" smtClean="0"/>
              <a:t>M. K. Čiurlionio dailės muziejuje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1"/>
          <a:stretch/>
        </p:blipFill>
        <p:spPr>
          <a:xfrm>
            <a:off x="83992" y="1995854"/>
            <a:ext cx="618931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7319"/>
          <a:stretch/>
        </p:blipFill>
        <p:spPr>
          <a:xfrm>
            <a:off x="6273308" y="1995854"/>
            <a:ext cx="548914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84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91545" y="771527"/>
            <a:ext cx="3808943" cy="474344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PIEŠINIUS šokio tematika, kurie tapo</a:t>
            </a:r>
            <a:b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lt-LT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festivalio-konkurso išskirtinių laureatų diplomų pagrindu...</a:t>
            </a:r>
            <a:endParaRPr lang="lt-LT" sz="40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733093"/>
              </p:ext>
            </p:extLst>
          </p:nvPr>
        </p:nvGraphicFramePr>
        <p:xfrm>
          <a:off x="3929062" y="513909"/>
          <a:ext cx="8229601" cy="5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9062" y="513909"/>
                        <a:ext cx="8229601" cy="5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2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874" y="295908"/>
            <a:ext cx="7516013" cy="882119"/>
          </a:xfrm>
        </p:spPr>
        <p:txBody>
          <a:bodyPr>
            <a:normAutofit/>
          </a:bodyPr>
          <a:lstStyle/>
          <a:p>
            <a:r>
              <a:rPr lang="lt-LT" sz="3200" dirty="0" smtClean="0"/>
              <a:t>Koncerto iškilmingas atidarymas...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11431"/>
          <a:stretch/>
        </p:blipFill>
        <p:spPr>
          <a:xfrm>
            <a:off x="5337517" y="967154"/>
            <a:ext cx="6833831" cy="566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93"/>
          <a:stretch/>
        </p:blipFill>
        <p:spPr>
          <a:xfrm>
            <a:off x="693874" y="967154"/>
            <a:ext cx="4643643" cy="566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1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7054" y="190400"/>
            <a:ext cx="6855436" cy="1128446"/>
          </a:xfrm>
        </p:spPr>
        <p:txBody>
          <a:bodyPr>
            <a:noAutofit/>
          </a:bodyPr>
          <a:lstStyle/>
          <a:p>
            <a:pPr algn="ctr"/>
            <a:r>
              <a:rPr lang="lt-LT" sz="2800" dirty="0" smtClean="0"/>
              <a:t>Mūsų jaunieji pianistai – didžiausios mūsų augančios viltys...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>
          <a:xfrm>
            <a:off x="0" y="1204546"/>
            <a:ext cx="7812371" cy="559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35749" r="24281" b="2057"/>
          <a:stretch/>
        </p:blipFill>
        <p:spPr>
          <a:xfrm>
            <a:off x="7022490" y="304700"/>
            <a:ext cx="5093310" cy="324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93" y="3666365"/>
            <a:ext cx="4012984" cy="300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7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46992" y="344659"/>
            <a:ext cx="10328031" cy="115003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lt-LT" sz="3200" dirty="0" smtClean="0">
                <a:solidFill>
                  <a:srgbClr val="002060"/>
                </a:solidFill>
              </a:rPr>
              <a:t>Dėkojame Kauno dailės gimnazijai už besitęsiančią partnerystę...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6179" r="13092"/>
          <a:stretch/>
        </p:blipFill>
        <p:spPr>
          <a:xfrm>
            <a:off x="4226169" y="919676"/>
            <a:ext cx="7895492" cy="580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841" r="13092" b="4159"/>
          <a:stretch/>
        </p:blipFill>
        <p:spPr>
          <a:xfrm>
            <a:off x="142899" y="2069710"/>
            <a:ext cx="4153609" cy="3991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97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0100" y="89680"/>
            <a:ext cx="10533185" cy="5961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lt-LT" sz="3200" dirty="0" smtClean="0">
                <a:solidFill>
                  <a:srgbClr val="002060"/>
                </a:solidFill>
              </a:rPr>
              <a:t>7 skirtingų regioninių konkursų „</a:t>
            </a:r>
            <a:r>
              <a:rPr lang="lt-LT" sz="3200" dirty="0" err="1" smtClean="0">
                <a:solidFill>
                  <a:srgbClr val="002060"/>
                </a:solidFill>
                <a:latin typeface="Brush Script MT" panose="03060802040406070304" pitchFamily="66" charset="0"/>
              </a:rPr>
              <a:t>Grand</a:t>
            </a:r>
            <a:r>
              <a:rPr lang="lt-LT" sz="3200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 Pas</a:t>
            </a:r>
            <a:r>
              <a:rPr lang="lt-LT" sz="3200" dirty="0" smtClean="0">
                <a:solidFill>
                  <a:srgbClr val="002060"/>
                </a:solidFill>
              </a:rPr>
              <a:t>“ GRAND PRIX laimėtojai koncertuoja...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13077" r="18377" b="4487"/>
          <a:stretch/>
        </p:blipFill>
        <p:spPr>
          <a:xfrm>
            <a:off x="0" y="1095310"/>
            <a:ext cx="5925558" cy="584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696" r="26381" b="7055"/>
          <a:stretch/>
        </p:blipFill>
        <p:spPr>
          <a:xfrm>
            <a:off x="5925558" y="1095310"/>
            <a:ext cx="6353908" cy="584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4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3847"/>
          <a:stretch/>
        </p:blipFill>
        <p:spPr>
          <a:xfrm>
            <a:off x="5911913" y="0"/>
            <a:ext cx="4842563" cy="342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" y="506501"/>
            <a:ext cx="5840474" cy="5840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36303" r="13498"/>
          <a:stretch/>
        </p:blipFill>
        <p:spPr>
          <a:xfrm>
            <a:off x="6401789" y="3279199"/>
            <a:ext cx="5303301" cy="357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55" y="184638"/>
            <a:ext cx="5257930" cy="659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81" y="98319"/>
            <a:ext cx="6536987" cy="3902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6"/>
          <a:stretch/>
        </p:blipFill>
        <p:spPr>
          <a:xfrm>
            <a:off x="119681" y="3452978"/>
            <a:ext cx="6527173" cy="348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74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2312"/>
          <a:stretch/>
        </p:blipFill>
        <p:spPr>
          <a:xfrm>
            <a:off x="-84846" y="-96714"/>
            <a:ext cx="7561386" cy="687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993" y="837665"/>
            <a:ext cx="4715460" cy="52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4"/>
          <a:stretch/>
        </p:blipFill>
        <p:spPr>
          <a:xfrm>
            <a:off x="359071" y="861645"/>
            <a:ext cx="7367956" cy="599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59071" y="199154"/>
            <a:ext cx="7516013" cy="882119"/>
          </a:xfrm>
        </p:spPr>
        <p:txBody>
          <a:bodyPr>
            <a:normAutofit/>
          </a:bodyPr>
          <a:lstStyle/>
          <a:p>
            <a:r>
              <a:rPr lang="lt-LT" sz="3200" dirty="0" smtClean="0"/>
              <a:t>Tariame AČIŪ laureatams...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t="27436" r="27147"/>
          <a:stretch/>
        </p:blipFill>
        <p:spPr>
          <a:xfrm>
            <a:off x="7875084" y="249046"/>
            <a:ext cx="4063457" cy="660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3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24012"/>
          <a:stretch/>
        </p:blipFill>
        <p:spPr>
          <a:xfrm>
            <a:off x="5899005" y="529235"/>
            <a:ext cx="6120143" cy="6042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144" y="529235"/>
            <a:ext cx="5691578" cy="882119"/>
          </a:xfrm>
        </p:spPr>
        <p:txBody>
          <a:bodyPr>
            <a:normAutofit/>
          </a:bodyPr>
          <a:lstStyle/>
          <a:p>
            <a:r>
              <a:rPr lang="lt-LT" sz="3200" dirty="0" smtClean="0"/>
              <a:t>O taip pat ir jų mokytojams...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4733" r="9158" b="7840"/>
          <a:stretch/>
        </p:blipFill>
        <p:spPr>
          <a:xfrm>
            <a:off x="198635" y="1583327"/>
            <a:ext cx="5700370" cy="424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4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2354" y="107265"/>
            <a:ext cx="9887686" cy="88626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lt-LT" sz="3200" dirty="0" smtClean="0">
                <a:solidFill>
                  <a:srgbClr val="002060"/>
                </a:solidFill>
              </a:rPr>
              <a:t>Jaunieji dailininkai, pianistai ir mokytojai pozuoja atminimui...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b="15128"/>
          <a:stretch/>
        </p:blipFill>
        <p:spPr>
          <a:xfrm>
            <a:off x="662354" y="1063868"/>
            <a:ext cx="10901809" cy="567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34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978856"/>
              </p:ext>
            </p:extLst>
          </p:nvPr>
        </p:nvGraphicFramePr>
        <p:xfrm>
          <a:off x="1320798" y="32769"/>
          <a:ext cx="9609139" cy="682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0798" y="32769"/>
                        <a:ext cx="9609139" cy="6825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59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-1615" r="53582" b="4483"/>
          <a:stretch/>
        </p:blipFill>
        <p:spPr>
          <a:xfrm>
            <a:off x="-104776" y="-174507"/>
            <a:ext cx="4714875" cy="706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826977" y="228600"/>
            <a:ext cx="7165731" cy="6515100"/>
          </a:xfrm>
        </p:spPr>
        <p:txBody>
          <a:bodyPr>
            <a:normAutofit fontScale="55000" lnSpcReduction="20000"/>
          </a:bodyPr>
          <a:lstStyle/>
          <a:p>
            <a:r>
              <a:rPr lang="lt-LT" sz="5100" dirty="0" smtClean="0"/>
              <a:t>Šiais metais šiame </a:t>
            </a:r>
            <a:r>
              <a:rPr lang="lt-LT" sz="5100" b="1" dirty="0" smtClean="0">
                <a:latin typeface="Pristina" panose="03060402040406080204" pitchFamily="66" charset="0"/>
              </a:rPr>
              <a:t>PROJEKTE</a:t>
            </a:r>
            <a:r>
              <a:rPr lang="lt-LT" sz="5100" dirty="0" smtClean="0"/>
              <a:t> dalyvavo</a:t>
            </a:r>
            <a:r>
              <a:rPr lang="lt-LT" sz="4000" dirty="0" smtClean="0"/>
              <a:t>:</a:t>
            </a:r>
          </a:p>
          <a:p>
            <a:endParaRPr lang="lt-LT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t-LT" sz="2900" b="1" dirty="0" smtClean="0"/>
              <a:t>107</a:t>
            </a:r>
            <a:r>
              <a:rPr lang="lt-LT" sz="2900" dirty="0" smtClean="0"/>
              <a:t> jaunieji pianistai</a:t>
            </a:r>
            <a:r>
              <a:rPr lang="en-GB" sz="2900" dirty="0" smtClean="0"/>
              <a:t>;</a:t>
            </a:r>
            <a:endParaRPr lang="lt-LT" sz="29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900" b="1" dirty="0"/>
              <a:t>44</a:t>
            </a:r>
            <a:r>
              <a:rPr lang="en-GB" sz="2900" dirty="0"/>
              <a:t> </a:t>
            </a:r>
            <a:r>
              <a:rPr lang="en-GB" sz="2900" dirty="0" err="1"/>
              <a:t>jaunieji</a:t>
            </a:r>
            <a:r>
              <a:rPr lang="en-GB" sz="2900" dirty="0"/>
              <a:t> </a:t>
            </a:r>
            <a:r>
              <a:rPr lang="en-GB" sz="2900" dirty="0" err="1" smtClean="0"/>
              <a:t>dailininkai</a:t>
            </a:r>
            <a:r>
              <a:rPr lang="en-GB" sz="2900" dirty="0" smtClean="0"/>
              <a:t>;</a:t>
            </a:r>
            <a:r>
              <a:rPr lang="lt-LT" sz="2900" dirty="0" smtClean="0"/>
              <a:t> </a:t>
            </a:r>
            <a:endParaRPr lang="lt-LT" sz="29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900" b="1" dirty="0" smtClean="0"/>
              <a:t>46</a:t>
            </a:r>
            <a:r>
              <a:rPr lang="lt-LT" sz="2900" dirty="0" smtClean="0"/>
              <a:t> </a:t>
            </a:r>
            <a:r>
              <a:rPr lang="en-GB" sz="2900" dirty="0" err="1" smtClean="0"/>
              <a:t>fortepijono</a:t>
            </a:r>
            <a:r>
              <a:rPr lang="lt-LT" sz="2900" dirty="0" smtClean="0"/>
              <a:t> mokytojai</a:t>
            </a:r>
            <a:r>
              <a:rPr lang="en-GB" sz="29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t-LT" sz="2900" b="1" dirty="0" smtClean="0"/>
              <a:t>12</a:t>
            </a:r>
            <a:r>
              <a:rPr lang="lt-LT" sz="2900" dirty="0" smtClean="0"/>
              <a:t> </a:t>
            </a:r>
            <a:r>
              <a:rPr lang="lt-LT" sz="2900" smtClean="0"/>
              <a:t>dailės </a:t>
            </a:r>
            <a:r>
              <a:rPr lang="lt-LT" sz="2900" smtClean="0"/>
              <a:t>mokytojų.</a:t>
            </a:r>
            <a:endParaRPr lang="lt-LT" sz="29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lt-LT" sz="29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t-LT" sz="2900" dirty="0" smtClean="0"/>
              <a:t>Jaunimo </a:t>
            </a:r>
            <a:r>
              <a:rPr lang="lt-LT" sz="2900" b="1" dirty="0" smtClean="0"/>
              <a:t>151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t-LT" sz="2900" dirty="0" smtClean="0"/>
              <a:t>Mokytojų </a:t>
            </a:r>
            <a:r>
              <a:rPr lang="lt-LT" sz="2900" b="1" dirty="0" smtClean="0"/>
              <a:t>58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lt-LT" b="1" dirty="0"/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lt-LT" sz="3800" b="1" dirty="0" smtClean="0"/>
              <a:t>Iš </a:t>
            </a:r>
            <a:r>
              <a:rPr lang="lt-LT" sz="3800" dirty="0" smtClean="0">
                <a:latin typeface="+mj-lt"/>
              </a:rPr>
              <a:t>VISO BENDRAM PROJEKTUI SUBŪRĖME</a:t>
            </a:r>
            <a:r>
              <a:rPr lang="lt-LT" sz="3800" dirty="0" smtClean="0">
                <a:latin typeface="Arial Black" panose="020B0A04020102020204" pitchFamily="34" charset="0"/>
              </a:rPr>
              <a:t> </a:t>
            </a:r>
            <a:r>
              <a:rPr lang="lt-LT" sz="3800" b="1" dirty="0" smtClean="0"/>
              <a:t>209 MENININKUS</a:t>
            </a:r>
            <a:r>
              <a:rPr lang="en-GB" sz="3800" b="1" dirty="0" smtClean="0"/>
              <a:t>!</a:t>
            </a:r>
            <a:endParaRPr lang="lt-LT" sz="3800" b="1" dirty="0" smtClean="0"/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lt-LT" sz="3800" dirty="0" smtClean="0"/>
          </a:p>
          <a:p>
            <a:pPr algn="ctr"/>
            <a:r>
              <a:rPr lang="lt-LT" sz="9600" dirty="0" smtClean="0">
                <a:latin typeface="Mistral" panose="03090702030407020403" pitchFamily="66" charset="0"/>
              </a:rPr>
              <a:t>AČIŪ, </a:t>
            </a:r>
          </a:p>
          <a:p>
            <a:pPr algn="ctr"/>
            <a:r>
              <a:rPr lang="lt-LT" sz="9600" dirty="0" smtClean="0">
                <a:latin typeface="Mistral" panose="03090702030407020403" pitchFamily="66" charset="0"/>
              </a:rPr>
              <a:t>kad buvote ir esate kartu</a:t>
            </a:r>
            <a:r>
              <a:rPr lang="en-GB" sz="9600" dirty="0" smtClean="0">
                <a:latin typeface="Mistral" panose="03090702030407020403" pitchFamily="66" charset="0"/>
              </a:rPr>
              <a:t>!</a:t>
            </a:r>
            <a:endParaRPr lang="en-GB" sz="96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522744"/>
              </p:ext>
            </p:extLst>
          </p:nvPr>
        </p:nvGraphicFramePr>
        <p:xfrm>
          <a:off x="1277938" y="0"/>
          <a:ext cx="970493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0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7938" y="0"/>
                        <a:ext cx="970493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48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729058"/>
              </p:ext>
            </p:extLst>
          </p:nvPr>
        </p:nvGraphicFramePr>
        <p:xfrm>
          <a:off x="1249361" y="14287"/>
          <a:ext cx="9725154" cy="687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9361" y="14287"/>
                        <a:ext cx="9725154" cy="687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77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255053"/>
              </p:ext>
            </p:extLst>
          </p:nvPr>
        </p:nvGraphicFramePr>
        <p:xfrm>
          <a:off x="1306513" y="42863"/>
          <a:ext cx="9725025" cy="687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8" name="Acrobat Document" r:id="rId3" imgW="8019943" imgH="5667255" progId="AcroExch.Document.11">
                  <p:embed/>
                </p:oleObj>
              </mc:Choice>
              <mc:Fallback>
                <p:oleObj name="Acrobat Document" r:id="rId3" imgW="8019943" imgH="566725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6513" y="42863"/>
                        <a:ext cx="9725025" cy="687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46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2487</TotalTime>
  <Words>536</Words>
  <Application>Microsoft Office PowerPoint</Application>
  <PresentationFormat>Widescreen</PresentationFormat>
  <Paragraphs>77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Arial Black</vt:lpstr>
      <vt:lpstr>Bahnschrift Light</vt:lpstr>
      <vt:lpstr>BankGothic Lt BT</vt:lpstr>
      <vt:lpstr>Brush Script MT</vt:lpstr>
      <vt:lpstr>Calibri</vt:lpstr>
      <vt:lpstr>Franklin Gothic Demi</vt:lpstr>
      <vt:lpstr>Georgia</vt:lpstr>
      <vt:lpstr>Mistral</vt:lpstr>
      <vt:lpstr>Pristina</vt:lpstr>
      <vt:lpstr>Segoe Print</vt:lpstr>
      <vt:lpstr>Trebuchet MS</vt:lpstr>
      <vt:lpstr>Wingdings</vt:lpstr>
      <vt:lpstr>Slipstream</vt:lpstr>
      <vt:lpstr>1_Slipstream</vt:lpstr>
      <vt:lpstr>Acrobat Document</vt:lpstr>
      <vt:lpstr>      </vt:lpstr>
      <vt:lpstr>DŽIAUGIAMĖS, kad projekte dalyvavo net  7 respublikos muzikos (meno) mokyklos!</vt:lpstr>
      <vt:lpstr>Prie PROJEKTO įgyvendinimo  nuoširdžiai prisidėjo  Kauno dailės gimnazija,</vt:lpstr>
      <vt:lpstr>Originalius MEDALIUS...</vt:lpstr>
      <vt:lpstr>PIEŠINIUS šokio tematika, kurie tapo festivalio-konkurso išskirtinių laureatų diplomų pagrindu...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Štai taip vyko jaunųjų pianistų festivalis - konkursas „Grand Pas“  atskiruose regionuose...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Festivalio-konkurso „Grand Pas“ dalyvių būrys ežerų krašte... ...</vt:lpstr>
      <vt:lpstr>PowerPoint Presentation</vt:lpstr>
      <vt:lpstr>„Grand Pas“ Raseinių meno mokyklos Ariogalos filiale...</vt:lpstr>
      <vt:lpstr>Pasiruošusi darbui vertinimo komisija...</vt:lpstr>
      <vt:lpstr>Skamba šokiai...</vt:lpstr>
      <vt:lpstr>PowerPoint Presentation</vt:lpstr>
      <vt:lpstr>PowerPoint Presentation</vt:lpstr>
      <vt:lpstr>PowerPoint Presentation</vt:lpstr>
      <vt:lpstr>Dalyviai ir laureatai  pozuoja prisiminimui...</vt:lpstr>
      <vt:lpstr>PowerPoint Presentation</vt:lpstr>
      <vt:lpstr>Spalvingas jaunųjų dailininkų vaizduotės žaismas plastiškose formose...</vt:lpstr>
      <vt:lpstr>PowerPoint Presentation</vt:lpstr>
      <vt:lpstr>„Grand Pas“ festivalis – konkursas  Kaune...</vt:lpstr>
      <vt:lpstr>PowerPoint Presentation</vt:lpstr>
      <vt:lpstr>PowerPoint Presentation</vt:lpstr>
      <vt:lpstr>Ypač gausus A kategorijos dalyvių ir laureatų būrys...</vt:lpstr>
      <vt:lpstr>B kategorijos vyresnieji pianistai...</vt:lpstr>
      <vt:lpstr>Juos konkursui ruošusių mokytojų būrys ir viso PROJEKTO kūrybinis „branduolys“...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Šokio muzikos projekto“Didysis Grand Pas“ akimirkos...</dc:title>
  <dc:creator>Donatas</dc:creator>
  <cp:lastModifiedBy>Donatas</cp:lastModifiedBy>
  <cp:revision>444</cp:revision>
  <dcterms:created xsi:type="dcterms:W3CDTF">2017-02-18T14:18:18Z</dcterms:created>
  <dcterms:modified xsi:type="dcterms:W3CDTF">2019-03-01T19:01:14Z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48350684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D8.0.4</vt:lpwstr>
  </property>
</Properties>
</file>